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7" r:id="rId3"/>
    <p:sldId id="263" r:id="rId5"/>
    <p:sldId id="283" r:id="rId6"/>
    <p:sldId id="307" r:id="rId7"/>
    <p:sldId id="308" r:id="rId8"/>
    <p:sldId id="270" r:id="rId9"/>
    <p:sldId id="309" r:id="rId10"/>
    <p:sldId id="271" r:id="rId11"/>
    <p:sldId id="331" r:id="rId12"/>
    <p:sldId id="272" r:id="rId13"/>
    <p:sldId id="274" r:id="rId14"/>
    <p:sldId id="337" r:id="rId15"/>
    <p:sldId id="339" r:id="rId16"/>
    <p:sldId id="340" r:id="rId17"/>
    <p:sldId id="277" r:id="rId18"/>
    <p:sldId id="357" r:id="rId19"/>
    <p:sldId id="333" r:id="rId20"/>
    <p:sldId id="332" r:id="rId21"/>
    <p:sldId id="278" r:id="rId22"/>
    <p:sldId id="279" r:id="rId23"/>
    <p:sldId id="280" r:id="rId24"/>
    <p:sldId id="284" r:id="rId25"/>
    <p:sldId id="285" r:id="rId26"/>
    <p:sldId id="338" r:id="rId27"/>
    <p:sldId id="356" r:id="rId28"/>
    <p:sldId id="336" r:id="rId29"/>
    <p:sldId id="286" r:id="rId30"/>
    <p:sldId id="335" r:id="rId31"/>
    <p:sldId id="26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E"/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79924" autoAdjust="0"/>
  </p:normalViewPr>
  <p:slideViewPr>
    <p:cSldViewPr snapToGrid="0" showGuides="1">
      <p:cViewPr>
        <p:scale>
          <a:sx n="83" d="100"/>
          <a:sy n="83" d="100"/>
        </p:scale>
        <p:origin x="45" y="531"/>
      </p:cViewPr>
      <p:guideLst>
        <p:guide orient="horz" pos="2161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因为</a:t>
            </a:r>
            <a:r>
              <a:rPr lang="en-US" altLang="zh-CN" dirty="0">
                <a:sym typeface="+mn-ea"/>
              </a:rPr>
              <a:t>DeepLearning</a:t>
            </a:r>
            <a:r>
              <a:rPr lang="zh-CN" altLang="en-US" dirty="0">
                <a:sym typeface="+mn-ea"/>
              </a:rPr>
              <a:t>就是一个</a:t>
            </a:r>
            <a:r>
              <a:rPr lang="en-US" altLang="zh-CN" dirty="0">
                <a:sym typeface="+mn-ea"/>
              </a:rPr>
              <a:t>BlackBox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但为什么市面的教程上教人玩的还是公式，因为公式出现的原因正是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人脑找到规律的体现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/>
              <a:t>因为人类从出现开始都是善于总结规律的 只有找到了规律形成了规则才更容易让人理解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hq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三阶魔方问题的求解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718" y="4167585"/>
            <a:ext cx="7906282" cy="1497427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                </a:t>
            </a:r>
            <a:r>
              <a:rPr lang="en-US" altLang="zh-CN" sz="2800" dirty="0"/>
              <a:t>--</a:t>
            </a:r>
            <a:r>
              <a:rPr lang="zh-CN" altLang="en-US" sz="2800" dirty="0"/>
              <a:t>李港  赵天赐</a:t>
            </a:r>
            <a:endParaRPr lang="zh-CN" altLang="en-US" sz="2800" dirty="0"/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符号的解释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2509"/>
          <a:stretch>
            <a:fillRect/>
          </a:stretch>
        </p:blipFill>
        <p:spPr>
          <a:xfrm>
            <a:off x="1788795" y="1360170"/>
            <a:ext cx="5668645" cy="2390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8320" y="4014470"/>
            <a:ext cx="6102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F</a:t>
            </a:r>
            <a:r>
              <a:rPr lang="zh-CN" altLang="en-US" b="1"/>
              <a:t>：</a:t>
            </a:r>
            <a:r>
              <a:rPr lang="en-US" altLang="zh-CN" b="1"/>
              <a:t>Front     R:Right     U:Up</a:t>
            </a:r>
            <a:endParaRPr lang="en-US" altLang="zh-CN" b="1"/>
          </a:p>
          <a:p>
            <a:r>
              <a:rPr lang="en-US" altLang="zh-CN" b="1">
                <a:sym typeface="+mn-ea"/>
              </a:rPr>
              <a:t>B:  Back      L:Left       D:Down</a:t>
            </a:r>
            <a:endParaRPr lang="en-US" altLang="zh-CN" b="1"/>
          </a:p>
          <a:p>
            <a:r>
              <a:rPr lang="zh-CN" altLang="en-US" b="1"/>
              <a:t>分别代表上下左右前后六个方向的顺时针和逆时针旋转</a:t>
            </a:r>
            <a:endParaRPr lang="zh-CN" alt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186305"/>
            <a:ext cx="2433955" cy="1653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60780" y="1473200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拼</a:t>
            </a:r>
            <a:r>
              <a:rPr lang="en-US" altLang="zh-CN" sz="2400"/>
              <a:t>“</a:t>
            </a:r>
            <a:r>
              <a:rPr lang="zh-CN" altLang="en-US" sz="2400"/>
              <a:t>十字</a:t>
            </a:r>
            <a:r>
              <a:rPr lang="en-US" altLang="zh-CN" sz="2400"/>
              <a:t>”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4393565" y="1473200"/>
            <a:ext cx="6030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底角归位（复原魔方第一层四个角块）</a:t>
            </a:r>
            <a:endParaRPr lang="zh-CN" altLang="en-US" sz="2400"/>
          </a:p>
        </p:txBody>
      </p:sp>
      <p:pic>
        <p:nvPicPr>
          <p:cNvPr id="15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0" y="2150745"/>
            <a:ext cx="7073900" cy="1861185"/>
          </a:xfrm>
          <a:prstGeom prst="rect">
            <a:avLst/>
          </a:prstGeom>
        </p:spPr>
      </p:pic>
      <p:pic>
        <p:nvPicPr>
          <p:cNvPr id="16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0" y="3839845"/>
            <a:ext cx="7073900" cy="1804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60780" y="1473200"/>
            <a:ext cx="622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3.</a:t>
            </a:r>
            <a:r>
              <a:rPr lang="zh-CN" altLang="en-US" sz="2400"/>
              <a:t>中棱归位（复原魔方中层四个棱块的步骤）</a:t>
            </a:r>
            <a:endParaRPr lang="zh-CN" altLang="en-US" sz="2400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5" y="2172970"/>
            <a:ext cx="6458585" cy="1527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2210" y="3940810"/>
            <a:ext cx="1110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4.顶棱面位（也称顶层架十字，顶层四个棱块的顶面颜色和顶层中心块颜色一样）</a:t>
            </a:r>
            <a:endParaRPr lang="zh-CN" altLang="en-US" sz="2400">
              <a:sym typeface="+mn-ea"/>
            </a:endParaRP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" y="4596765"/>
            <a:ext cx="6341745" cy="1762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3130" y="1473200"/>
            <a:ext cx="836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5.</a:t>
            </a:r>
            <a:r>
              <a:rPr lang="zh-CN" altLang="en-US" sz="2400"/>
              <a:t>顶角面位（魔方的四个顶角的顶面色全部调至顶面的步骤）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91540" y="4320540"/>
            <a:ext cx="1019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6</a:t>
            </a:r>
            <a:r>
              <a:rPr lang="zh-CN" altLang="en-US" sz="2400">
                <a:sym typeface="+mn-ea"/>
              </a:rPr>
              <a:t>.顶角归位（面位的四个顶角的其他两面颜色和对应面的中心块颜色同色）</a:t>
            </a:r>
            <a:endParaRPr lang="zh-CN" altLang="en-US" sz="2400">
              <a:sym typeface="+mn-ea"/>
            </a:endParaRP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95" y="1913255"/>
            <a:ext cx="5078730" cy="2348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042535"/>
            <a:ext cx="3047365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大体步骤</a:t>
            </a:r>
            <a:endParaRPr lang="zh-CN" altLang="en-US"/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95" y="2540000"/>
            <a:ext cx="8964930" cy="212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9660" y="1445260"/>
            <a:ext cx="7142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7.顶棱归位（已经面位的四个顶棱的另一面的颜色和</a:t>
            </a:r>
            <a:endParaRPr lang="zh-CN" altLang="en-US" sz="2400"/>
          </a:p>
          <a:p>
            <a:pPr algn="l"/>
            <a:r>
              <a:rPr lang="zh-CN" altLang="en-US" sz="2400"/>
              <a:t>   所在的另四个面的中心块颜色同色）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2014855" y="5031105"/>
            <a:ext cx="370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至此7步后，已经全部完成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225415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13332"/>
            <a:ext cx="811924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技术选型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868883" y="2813332"/>
            <a:ext cx="27596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Part three</a:t>
            </a:r>
            <a:endParaRPr lang="en-US" altLang="zh-CN" sz="4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>
                <a:sym typeface="+mn-ea"/>
              </a:rPr>
              <a:t>页面展现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4705" y="1704340"/>
            <a:ext cx="94087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>
                <a:sym typeface="+mn-ea"/>
              </a:rPr>
              <a:t>选用</a:t>
            </a:r>
            <a:r>
              <a:rPr lang="en-US" altLang="zh-CN" sz="2800">
                <a:sym typeface="+mn-ea"/>
              </a:rPr>
              <a:t>jsp</a:t>
            </a:r>
            <a:r>
              <a:rPr lang="zh-CN" altLang="en-US" sz="2800">
                <a:sym typeface="+mn-ea"/>
              </a:rPr>
              <a:t>作为页面的展示，并</a:t>
            </a:r>
            <a:r>
              <a:rPr lang="zh-CN" altLang="en-US" sz="2800">
                <a:sym typeface="+mn-ea"/>
              </a:rPr>
              <a:t>控制页面的跳转</a:t>
            </a:r>
            <a:endParaRPr lang="zh-CN" altLang="en-US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/>
              <a:t>javascript</a:t>
            </a:r>
            <a:r>
              <a:rPr lang="zh-CN" altLang="en-US" sz="2800"/>
              <a:t>控制魔方旋转</a:t>
            </a:r>
            <a:r>
              <a:rPr lang="zh-CN" altLang="en-US" sz="2800">
                <a:sym typeface="+mn-ea"/>
              </a:rPr>
              <a:t>方向、旋转</a:t>
            </a:r>
            <a:r>
              <a:rPr lang="zh-CN" altLang="en-US" sz="2800">
                <a:sym typeface="+mn-ea"/>
              </a:rPr>
              <a:t>速度等参数</a:t>
            </a:r>
            <a:r>
              <a:rPr lang="zh-CN" altLang="en-US" sz="2800"/>
              <a:t>的传输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css</a:t>
            </a:r>
            <a:r>
              <a:rPr lang="zh-CN" altLang="en-US" sz="2800">
                <a:sym typeface="+mn-ea"/>
              </a:rPr>
              <a:t>控制页面的样式</a:t>
            </a:r>
            <a:endParaRPr lang="zh-CN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页面跳转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5395" y="1123633"/>
            <a:ext cx="823023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web</a:t>
            </a:r>
            <a:r>
              <a:rPr lang="zh-CN" altLang="en-US" sz="2400"/>
              <a:t>服务器</a:t>
            </a:r>
            <a:r>
              <a:rPr lang="en-US" altLang="zh-CN" sz="2400"/>
              <a:t>(tomcat)</a:t>
            </a:r>
            <a:r>
              <a:rPr lang="zh-CN" altLang="en-US" sz="2400"/>
              <a:t>中</a:t>
            </a:r>
            <a:r>
              <a:rPr lang="zh-CN" altLang="en-US" sz="2400"/>
              <a:t>的</a:t>
            </a:r>
            <a:r>
              <a:rPr lang="en-US" altLang="zh-CN" sz="2400"/>
              <a:t>web</a:t>
            </a:r>
            <a:r>
              <a:rPr lang="zh-CN" altLang="en-US" sz="2400"/>
              <a:t>项目的</a:t>
            </a:r>
            <a:r>
              <a:rPr lang="en-US" altLang="zh-CN" sz="2400"/>
              <a:t>web.xml</a:t>
            </a:r>
            <a:r>
              <a:rPr lang="zh-CN" altLang="en-US" sz="2400"/>
              <a:t>设置初始页面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服务器解析到浏览器请求流程图：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27605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28240" y="3062605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web</a:t>
            </a:r>
            <a:r>
              <a:rPr lang="zh-CN" altLang="en-US"/>
              <a:t>浏览器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782695" y="3278505"/>
            <a:ext cx="12217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004435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53355" y="311467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tomcat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7477760" y="28835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77455" y="306260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web.xml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477760" y="41916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520305" y="4354195"/>
            <a:ext cx="128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index.jsp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384925" y="3283585"/>
            <a:ext cx="996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2"/>
            <a:endCxn id="15" idx="0"/>
          </p:cNvCxnSpPr>
          <p:nvPr/>
        </p:nvCxnSpPr>
        <p:spPr>
          <a:xfrm>
            <a:off x="8155305" y="3609975"/>
            <a:ext cx="0" cy="581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8308975" y="3605530"/>
            <a:ext cx="5715" cy="566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6352540" y="3147378"/>
            <a:ext cx="109664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811270" y="3147695"/>
            <a:ext cx="11436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08425" y="340677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request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665730"/>
            <a:ext cx="154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</a:t>
            </a:r>
            <a:r>
              <a:rPr lang="en-US" altLang="zh-CN"/>
              <a:t>index.jsp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5029835" y="4191635"/>
            <a:ext cx="1355090" cy="72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49240" y="4370705"/>
            <a:ext cx="71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solve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6384925" y="4468178"/>
            <a:ext cx="109664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402705" y="4624705"/>
            <a:ext cx="996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0" y="225415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13332"/>
            <a:ext cx="811924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功能模块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868883" y="2813332"/>
            <a:ext cx="2471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Part four</a:t>
            </a:r>
            <a:endParaRPr lang="en-US" altLang="zh-CN" sz="4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6" grpId="0" autoUpdateAnimBg="0"/>
      <p:bldP spid="1024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b="0" dirty="0"/>
              <a:t>4.1 </a:t>
            </a:r>
            <a:r>
              <a:rPr lang="zh-CN" altLang="en-US" b="0" dirty="0"/>
              <a:t>涂色模块</a:t>
            </a:r>
            <a:endParaRPr lang="zh-CN" altLang="en-US" b="0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7675" y="2682875"/>
            <a:ext cx="3070860" cy="2402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2682875"/>
            <a:ext cx="6014085" cy="25800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05" y="1286510"/>
            <a:ext cx="76365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在现实中，人们打乱魔方是随机的，我们希望能够将现实中某个魔方状态以涂色形式输入到网站中去，作为网站魔方的初始状态，然后通过 </a:t>
            </a:r>
            <a:r>
              <a:rPr lang="en-US" altLang="zh-CN" sz="2000"/>
              <a:t>“</a:t>
            </a:r>
            <a:r>
              <a:rPr lang="zh-CN" altLang="en-US" sz="2000"/>
              <a:t>自动完成</a:t>
            </a:r>
            <a:r>
              <a:rPr lang="en-US" altLang="zh-CN" sz="2000"/>
              <a:t>”</a:t>
            </a:r>
            <a:r>
              <a:rPr lang="zh-CN" altLang="en-US" sz="2000"/>
              <a:t>按钮就可以得到复原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/>
          <p:nvPr/>
        </p:nvSpPr>
        <p:spPr bwMode="auto">
          <a:xfrm>
            <a:off x="4792379" y="16700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/>
          <p:nvPr/>
        </p:nvSpPr>
        <p:spPr bwMode="auto">
          <a:xfrm>
            <a:off x="4628930" y="1761202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170175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/>
          <p:nvPr/>
        </p:nvSpPr>
        <p:spPr bwMode="auto">
          <a:xfrm>
            <a:off x="4792379" y="2642740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/>
          <p:nvPr/>
        </p:nvSpPr>
        <p:spPr bwMode="auto">
          <a:xfrm>
            <a:off x="4628930" y="2740142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59655" y="2642739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/>
          <p:nvPr/>
        </p:nvSpPr>
        <p:spPr bwMode="auto">
          <a:xfrm>
            <a:off x="4792379" y="3609138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/>
          <p:nvPr/>
        </p:nvSpPr>
        <p:spPr bwMode="auto">
          <a:xfrm>
            <a:off x="4635328" y="3729005"/>
            <a:ext cx="72190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3609138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/>
          <p:nvPr/>
        </p:nvSpPr>
        <p:spPr bwMode="auto">
          <a:xfrm>
            <a:off x="4792379" y="4570768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/>
          <p:nvPr/>
        </p:nvSpPr>
        <p:spPr bwMode="auto">
          <a:xfrm>
            <a:off x="4660680" y="4682051"/>
            <a:ext cx="7098472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45707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564497" y="1886371"/>
            <a:ext cx="2240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dirty="0">
                <a:latin typeface="+mj-ea"/>
                <a:ea typeface="+mj-ea"/>
              </a:rPr>
              <a:t>研究背景和研究现状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1633472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564740" y="2906404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dirty="0">
                <a:latin typeface="+mj-ea"/>
                <a:ea typeface="+mj-ea"/>
                <a:sym typeface="+mn-ea"/>
              </a:rPr>
              <a:t>基于规则的魔方求解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6020" y="2679065"/>
            <a:ext cx="463550" cy="70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70103" y="3707555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70103" y="4568534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3" name="Freeform 5"/>
          <p:cNvSpPr/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/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10"/>
          <p:cNvSpPr/>
          <p:nvPr/>
        </p:nvSpPr>
        <p:spPr bwMode="auto">
          <a:xfrm>
            <a:off x="4671695" y="5674360"/>
            <a:ext cx="7082790" cy="81089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117"/>
          <p:cNvSpPr txBox="1">
            <a:spLocks noChangeArrowheads="1"/>
          </p:cNvSpPr>
          <p:nvPr/>
        </p:nvSpPr>
        <p:spPr bwMode="auto">
          <a:xfrm>
            <a:off x="5600889" y="5848310"/>
            <a:ext cx="178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项目测试与部署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4820319" y="556191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895850" y="557406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18"/>
          <p:cNvSpPr txBox="1">
            <a:spLocks noChangeArrowheads="1"/>
          </p:cNvSpPr>
          <p:nvPr/>
        </p:nvSpPr>
        <p:spPr bwMode="auto">
          <a:xfrm>
            <a:off x="4985978" y="5616284"/>
            <a:ext cx="4959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582959" y="4815472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功能模块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TextBox 108"/>
          <p:cNvSpPr txBox="1">
            <a:spLocks noChangeArrowheads="1"/>
          </p:cNvSpPr>
          <p:nvPr/>
        </p:nvSpPr>
        <p:spPr bwMode="auto">
          <a:xfrm>
            <a:off x="5578710" y="3960504"/>
            <a:ext cx="6367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技术选型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ldLvl="0" animBg="1" autoUpdateAnimBg="0"/>
      <p:bldP spid="14343" grpId="0" bldLvl="0" animBg="1" autoUpdateAnimBg="0"/>
      <p:bldP spid="14346" grpId="0" bldLvl="0" animBg="1" autoUpdateAnimBg="0"/>
      <p:bldP spid="14349" grpId="0" bldLvl="0" animBg="1" autoUpdateAnimBg="0"/>
      <p:bldP spid="14353" grpId="0" autoUpdateAnimBg="0"/>
      <p:bldP spid="14354" grpId="0"/>
      <p:bldP spid="14355" grpId="0" autoUpdateAnimBg="0"/>
      <p:bldP spid="14356" grpId="0" bldLvl="0" animBg="1"/>
      <p:bldP spid="14358" grpId="0" autoUpdateAnimBg="0"/>
      <p:bldP spid="14360" grpId="0"/>
      <p:bldP spid="14366" grpId="0" autoUpdateAnimBg="0"/>
      <p:bldP spid="14367" grpId="0" autoUpdateAnimBg="0"/>
      <p:bldP spid="4" grpId="0" autoUpdateAnimBg="0"/>
      <p:bldP spid="12" grpId="0" bldLvl="0" animBg="1" autoUpdateAnimBg="0"/>
      <p:bldP spid="13" grpId="0"/>
      <p:bldP spid="14" grpId="0" autoUpdateAnimBg="0"/>
      <p:bldP spid="1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b="0" dirty="0"/>
              <a:t>4.2 </a:t>
            </a:r>
            <a:r>
              <a:rPr lang="zh-CN" altLang="en-US" b="0" dirty="0"/>
              <a:t>控制</a:t>
            </a:r>
            <a:r>
              <a:rPr lang="zh-CN" altLang="en-US" b="0" dirty="0"/>
              <a:t>模块</a:t>
            </a:r>
            <a:endParaRPr lang="zh-CN" altLang="en-US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932430"/>
            <a:ext cx="9961880" cy="2286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835" y="1634490"/>
            <a:ext cx="71196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/>
              <a:t>通过控制面板可以控制魔方的转动速度、上一步、下一步、自动完成等操作。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甚至可以拉动X、Y轴条形框去改变魔方的视角</a:t>
            </a:r>
            <a:endParaRPr lang="zh-CN" altLang="en-US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魔方状态</a:t>
            </a:r>
            <a:r>
              <a:rPr lang="zh-CN" altLang="en-US" dirty="0"/>
              <a:t>显示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6" name="20191214_18304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07030" y="1312545"/>
            <a:ext cx="5637530" cy="423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16680" y="2795270"/>
            <a:ext cx="816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项目测试与</a:t>
            </a:r>
            <a:r>
              <a:rPr lang="zh-CN" altLang="en-US" sz="4400" dirty="0">
                <a:solidFill>
                  <a:schemeClr val="bg1"/>
                </a:solidFill>
              </a:rPr>
              <a:t>部署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73954" y="2810155"/>
            <a:ext cx="254127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five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  <a:endParaRPr lang="zh-CN" altLang="en-US" dirty="0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11530" y="2278380"/>
          <a:ext cx="1027557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95"/>
                <a:gridCol w="1712595"/>
                <a:gridCol w="1778635"/>
                <a:gridCol w="1646555"/>
                <a:gridCol w="1712595"/>
                <a:gridCol w="1712595"/>
              </a:tblGrid>
              <a:tr h="60642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Chrome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Firefox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IE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360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Safari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页面展示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异常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javascript</a:t>
                      </a:r>
                      <a:r>
                        <a:rPr lang="zh-CN" altLang="en-US"/>
                        <a:t>传参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190" y="1619250"/>
            <a:ext cx="3021965" cy="39897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236210" y="2536190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不能兼容苹果自带的浏览器</a:t>
            </a:r>
            <a:endParaRPr lang="zh-CN" altLang="en-US" sz="2400"/>
          </a:p>
          <a:p>
            <a:r>
              <a:rPr lang="zh-CN" altLang="en-US" sz="2400"/>
              <a:t>在</a:t>
            </a:r>
            <a:r>
              <a:rPr lang="en-US" altLang="zh-CN" sz="2400"/>
              <a:t>Safari</a:t>
            </a:r>
            <a:r>
              <a:rPr lang="zh-CN" altLang="en-US" sz="2400"/>
              <a:t>浏览器中</a:t>
            </a:r>
            <a:r>
              <a:rPr lang="zh-CN" altLang="en-US" sz="2400"/>
              <a:t>显示异常</a:t>
            </a:r>
            <a:endParaRPr lang="zh-CN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项目测试</a:t>
            </a:r>
            <a:endParaRPr lang="zh-CN" altLang="en-US" dirty="0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823845" y="2365375"/>
          <a:ext cx="1027557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595"/>
                <a:gridCol w="1712595"/>
                <a:gridCol w="1778635"/>
                <a:gridCol w="1646555"/>
              </a:tblGrid>
              <a:tr h="60642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测试用例个数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正确求解个数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正确率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魔方涂色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随机打乱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正常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部署环境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59865" y="1920875"/>
          <a:ext cx="852551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895"/>
                <a:gridCol w="6063615"/>
              </a:tblGrid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阿里云</a:t>
                      </a:r>
                      <a:r>
                        <a:rPr lang="en-US" altLang="zh-CN"/>
                        <a:t>ECS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t>  2.00Hz</a:t>
                      </a:r>
                      <a:r>
                        <a:rPr sz="1800">
                          <a:sym typeface="+mn-ea"/>
                        </a:rPr>
                        <a:t>（</a:t>
                      </a:r>
                      <a:r>
                        <a:rPr lang="en-US" sz="1800"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ym typeface="+mn-ea"/>
                        </a:rPr>
                        <a:t>核</a:t>
                      </a:r>
                      <a:r>
                        <a:rPr sz="1800">
                          <a:sym typeface="+mn-ea"/>
                        </a:rPr>
                        <a:t>）</a:t>
                      </a:r>
                      <a:r>
                        <a:t> 2.00G</a:t>
                      </a:r>
                      <a:r>
                        <a:rPr lang="en-US"/>
                        <a:t>B  </a:t>
                      </a:r>
                      <a:r>
                        <a:rPr lang="zh-CN"/>
                        <a:t>带宽：</a:t>
                      </a:r>
                      <a:r>
                        <a:t>1Mbps</a:t>
                      </a:r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操作系统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CentOS  7.2 64位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web</a:t>
                      </a:r>
                      <a:r>
                        <a:rPr lang="zh-CN" altLang="en-US"/>
                        <a:t>服务器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tomcat 9.0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访问地址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http://www.campustao.cn:8080/ligang/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17980" y="5311775"/>
            <a:ext cx="625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项目</a:t>
            </a:r>
            <a:r>
              <a:rPr lang="en-US" altLang="zh-CN"/>
              <a:t>github</a:t>
            </a:r>
            <a:r>
              <a:rPr lang="zh-CN" altLang="en-US"/>
              <a:t>地址：</a:t>
            </a:r>
            <a:r>
              <a:rPr lang="zh-CN" altLang="en-US"/>
              <a:t>https://github.com/muziyuxiang/magiccube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可视化部署面板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062480"/>
            <a:ext cx="9906000" cy="3295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6520" y="1530985"/>
            <a:ext cx="653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减少运维成本、一键部署、一键安装、可视化资源利用率</a:t>
            </a:r>
            <a:endParaRPr lang="zh-CN" altLang="en-US"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参考和引用：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4705" y="1635760"/>
            <a:ext cx="99529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/>
            <a:r>
              <a:rPr lang="en-US" altLang="zh-CN" sz="2800" dirty="0">
                <a:sym typeface="+mn-ea"/>
              </a:rPr>
              <a:t>[1] http://deepcube.igb.uci.edu.</a:t>
            </a:r>
            <a:r>
              <a:rPr lang="zh-CN" altLang="en-US" sz="2800" dirty="0">
                <a:sym typeface="+mn-ea"/>
              </a:rPr>
              <a:t>   </a:t>
            </a:r>
            <a:endParaRPr lang="zh-CN" altLang="en-US" sz="2800" dirty="0"/>
          </a:p>
          <a:p>
            <a:pPr lvl="1"/>
            <a:r>
              <a:rPr lang="en-US" altLang="zh-CN" sz="2800" dirty="0">
                <a:sym typeface="+mn-ea"/>
              </a:rPr>
              <a:t>[2] </a:t>
            </a:r>
            <a:r>
              <a:rPr lang="zh-CN" altLang="en-US" sz="2800" dirty="0">
                <a:sym typeface="+mn-ea"/>
              </a:rPr>
              <a:t>Forest Agostinelli,</a:t>
            </a:r>
            <a:r>
              <a:rPr lang="en-US" altLang="zh-CN" sz="2800" dirty="0">
                <a:sym typeface="+mn-ea"/>
              </a:rPr>
              <a:t>etc</a:t>
            </a:r>
            <a:r>
              <a:rPr lang="zh-CN" altLang="en-US" sz="2800" dirty="0">
                <a:sym typeface="+mn-ea"/>
              </a:rPr>
              <a:t> </a:t>
            </a:r>
            <a:r>
              <a:rPr lang="en-US" altLang="zh-CN" sz="2800" dirty="0">
                <a:sym typeface="+mn-ea"/>
              </a:rPr>
              <a:t>.</a:t>
            </a:r>
            <a:r>
              <a:rPr lang="zh-CN" altLang="en-US" sz="2800" dirty="0">
                <a:sym typeface="+mn-ea"/>
              </a:rPr>
              <a:t>Solving the Rubik</a:t>
            </a:r>
            <a:r>
              <a:rPr lang="en-US" altLang="zh-CN" sz="2800" dirty="0">
                <a:sym typeface="+mn-ea"/>
              </a:rPr>
              <a:t>'</a:t>
            </a:r>
            <a:r>
              <a:rPr lang="zh-CN" altLang="en-US" sz="2800" dirty="0">
                <a:sym typeface="+mn-ea"/>
              </a:rPr>
              <a:t>s cube with deep reinforcement learning and search</a:t>
            </a:r>
            <a:r>
              <a:rPr lang="en-US" altLang="zh-CN" sz="2800" dirty="0">
                <a:sym typeface="+mn-ea"/>
              </a:rPr>
              <a:t>.</a:t>
            </a:r>
            <a:r>
              <a:rPr lang="en-US" altLang="zh-CN" sz="2800" dirty="0">
                <a:sym typeface="+mn-ea"/>
              </a:rPr>
              <a:t>Nature,2019.</a:t>
            </a:r>
            <a:r>
              <a:rPr lang="zh-CN" altLang="en-US" sz="2800" dirty="0">
                <a:sym typeface="+mn-ea"/>
              </a:rPr>
              <a:t>  </a:t>
            </a:r>
            <a:endParaRPr lang="zh-CN" altLang="en-US"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703777" y="2755468"/>
            <a:ext cx="836184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GB" sz="4400" dirty="0">
                <a:latin typeface="+mj-ea"/>
                <a:ea typeface="+mj-ea"/>
                <a:sym typeface="+mn-ea"/>
              </a:rPr>
              <a:t>研究背景和研究现状</a:t>
            </a:r>
            <a:r>
              <a:rPr lang="en-GB" altLang="zh-CN" sz="4400" dirty="0">
                <a:latin typeface="+mj-ea"/>
              </a:rPr>
              <a:t>.</a:t>
            </a:r>
            <a:endParaRPr lang="zh-CN" altLang="en-US" sz="4400" dirty="0">
              <a:latin typeface="+mj-ea"/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39320" y="2683337"/>
            <a:ext cx="28073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one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研究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47800" y="1520825"/>
            <a:ext cx="7894320" cy="4873625"/>
          </a:xfrm>
          <a:prstGeom prst="rect">
            <a:avLst/>
          </a:prstGeom>
        </p:spPr>
        <p:txBody>
          <a:bodyPr vert="horz">
            <a:normAutofit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简介：由匈牙利建筑学教授厄尔诺 鲁比克于</a:t>
            </a:r>
            <a:r>
              <a:rPr lang="en-US" altLang="zh-CN" dirty="0"/>
              <a:t>1974</a:t>
            </a:r>
            <a:r>
              <a:rPr lang="zh-CN" altLang="en-US" dirty="0"/>
              <a:t>年为了教学方便发明的，因此又叫做鲁比克方块。</a:t>
            </a:r>
            <a:r>
              <a:rPr lang="en-US" altLang="zh-CN" dirty="0"/>
              <a:t>Rubik's Cube</a:t>
            </a:r>
            <a:endParaRPr lang="zh-CN" altLang="en-US" dirty="0"/>
          </a:p>
          <a:p>
            <a:r>
              <a:rPr lang="zh-CN" altLang="en-US" dirty="0"/>
              <a:t>问题简述：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由中心块、角块、棱块组成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6</a:t>
            </a:r>
            <a:r>
              <a:rPr lang="zh-CN" altLang="en-US" dirty="0"/>
              <a:t>个中心块、</a:t>
            </a:r>
            <a:r>
              <a:rPr lang="en-US" altLang="zh-CN" dirty="0"/>
              <a:t>8</a:t>
            </a:r>
            <a:r>
              <a:rPr lang="zh-CN" altLang="en-US" dirty="0"/>
              <a:t>个角块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个棱块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2400" dirty="0"/>
              <a:t>一共26个小立方体</a:t>
            </a:r>
            <a:r>
              <a:rPr lang="zh-CN" altLang="en-US" sz="2400" dirty="0"/>
              <a:t>，每个块各异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形成了4.325×10^19种状态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(</a:t>
            </a:r>
            <a:r>
              <a:rPr lang="zh-CN" altLang="en-US" sz="2400" dirty="0"/>
              <a:t>人的寿命最多大概</a:t>
            </a:r>
            <a:r>
              <a:rPr lang="en-US" altLang="zh-CN" sz="2400" dirty="0"/>
              <a:t>3.1536x10^9</a:t>
            </a:r>
            <a:r>
              <a:rPr lang="zh-CN" altLang="en-US" sz="2400" dirty="0"/>
              <a:t>秒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却只有一种正确的解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魔方问题是典型的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大状态空间(large state space)问题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1965" y="2810510"/>
            <a:ext cx="252222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研究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47800" y="1520825"/>
            <a:ext cx="7894320" cy="4873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传统解决思路 （1）枚举or动态规划？（需要巨大的存储和计算能力） （2）搜索（如：蒙特卡罗树搜索）、深层迭代（耗时、往往给出较长的求解过程）</a:t>
            </a:r>
            <a:endParaRPr dirty="0"/>
          </a:p>
          <a:p>
            <a:r>
              <a:rPr lang="en-US" altLang="zh-CN" dirty="0"/>
              <a:t>DeepCubeA</a:t>
            </a:r>
            <a:r>
              <a:rPr lang="zh-CN" altLang="en-US" dirty="0"/>
              <a:t>作者思路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DAVI:Deep approximate Value Iteration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BWAS:Batch Weighted A* search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400" dirty="0"/>
              <a:t>  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1.2 </a:t>
            </a:r>
            <a:r>
              <a:rPr lang="zh-CN" altLang="en-US" dirty="0">
                <a:sym typeface="+mn-ea"/>
              </a:rPr>
              <a:t>研究现状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03680" y="1734185"/>
            <a:ext cx="93808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市面上有些的魔方求解都是基于搜索的，如</a:t>
            </a:r>
            <a:r>
              <a:rPr lang="en-US" altLang="zh-CN" sz="2400" dirty="0"/>
              <a:t>DeepCubeA</a:t>
            </a:r>
            <a:r>
              <a:rPr lang="zh-CN" altLang="en-US" sz="2400" dirty="0"/>
              <a:t>，基于（蒙特卡洛搜索树）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最新的研究DeepCube</a:t>
            </a:r>
            <a:r>
              <a:rPr lang="en-US" altLang="zh-CN" sz="2400" dirty="0"/>
              <a:t>A</a:t>
            </a:r>
            <a:r>
              <a:rPr lang="zh-CN" altLang="en-US" sz="2400" dirty="0"/>
              <a:t>是基于深度学习的求解，力求有限时间内</a:t>
            </a:r>
            <a:r>
              <a:rPr lang="zh-CN" altLang="en-US" sz="2400" dirty="0"/>
              <a:t>最短路径求解（</a:t>
            </a:r>
            <a:r>
              <a:rPr lang="en-US" altLang="zh-CN" sz="2400" dirty="0"/>
              <a:t>60.3%</a:t>
            </a:r>
            <a:r>
              <a:rPr lang="zh-CN" altLang="en-US" sz="2400" dirty="0"/>
              <a:t>的状态都找到了最短路径，在测试集上</a:t>
            </a:r>
            <a:r>
              <a:rPr lang="en-US" altLang="zh-CN" sz="2400" dirty="0"/>
              <a:t>26</a:t>
            </a:r>
            <a:r>
              <a:rPr lang="zh-CN" altLang="en-US" sz="2400" dirty="0"/>
              <a:t>步之内就能给出求解结果</a:t>
            </a:r>
            <a:r>
              <a:rPr lang="zh-CN" altLang="en-US" sz="2400" dirty="0"/>
              <a:t>）。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4183380"/>
            <a:ext cx="9577705" cy="1322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1.3 Question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普通大众能从</a:t>
            </a:r>
            <a:r>
              <a:rPr lang="en-US" altLang="zh-CN" dirty="0"/>
              <a:t>MCTS</a:t>
            </a:r>
            <a:r>
              <a:rPr lang="zh-CN" altLang="en-US" dirty="0"/>
              <a:t>、</a:t>
            </a:r>
            <a:r>
              <a:rPr lang="en-US" altLang="zh-CN" dirty="0"/>
              <a:t>DNN</a:t>
            </a:r>
            <a:r>
              <a:rPr lang="zh-CN" altLang="en-US" dirty="0"/>
              <a:t>种</a:t>
            </a:r>
            <a:r>
              <a:rPr lang="zh-CN" altLang="en-US" dirty="0"/>
              <a:t>学习如何解魔方</a:t>
            </a:r>
            <a:r>
              <a:rPr lang="zh-CN" altLang="en-US" dirty="0"/>
              <a:t>吗？</a:t>
            </a:r>
            <a:endParaRPr lang="zh-CN" altLang="en-US" dirty="0"/>
          </a:p>
          <a:p>
            <a:r>
              <a:rPr lang="zh-CN" altLang="en-US" dirty="0"/>
              <a:t>为什么基于各种搜索，基于深度学习的魔方软件那么多，市面上</a:t>
            </a:r>
            <a:r>
              <a:rPr lang="zh-CN" altLang="en-US" dirty="0"/>
              <a:t>人类学习教程还是基于规则的？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345" y="2901315"/>
            <a:ext cx="307022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16680" y="2620645"/>
            <a:ext cx="81641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基于规则的魔方求解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839320" y="2683337"/>
            <a:ext cx="27997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two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animBg="1" autoUpdateAnimBg="0"/>
      <p:bldP spid="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>
                <a:sym typeface="+mn-ea"/>
              </a:rPr>
              <a:t>大体</a:t>
            </a:r>
            <a:r>
              <a:rPr lang="zh-CN" altLang="en-US" dirty="0">
                <a:sym typeface="+mn-ea"/>
              </a:rPr>
              <a:t>思路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基于规则的魔方求解教程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将大问题分解成小问题，</a:t>
            </a:r>
            <a:r>
              <a:rPr lang="en-US" altLang="zh-CN" dirty="0"/>
              <a:t>6</a:t>
            </a:r>
            <a:r>
              <a:rPr lang="zh-CN" altLang="en-US" dirty="0"/>
              <a:t>个面不会做，先拼</a:t>
            </a:r>
            <a:r>
              <a:rPr lang="en-US" altLang="zh-CN" dirty="0"/>
              <a:t>1</a:t>
            </a:r>
            <a:r>
              <a:rPr lang="zh-CN" altLang="en-US" dirty="0"/>
              <a:t>个面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一个面拼出来就行吗？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不行，还要拼成这个模式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目前来说规则仍是人类学习魔方求解的最佳方式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6075" y="3036570"/>
            <a:ext cx="3089910" cy="224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69560" y="3150235"/>
            <a:ext cx="2136775" cy="2157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675580780"/>
  <p:tag name="KSO_WM_UNIT_PLACING_PICTURE_USER_VIEWPORT" val="{&quot;height&quot;:3002,&quot;width&quot;:3972}"/>
</p:tagLst>
</file>

<file path=ppt/tags/tag2.xml><?xml version="1.0" encoding="utf-8"?>
<p:tagLst xmlns:p="http://schemas.openxmlformats.org/presentationml/2006/main">
  <p:tag name="REFSHAPE" val="705960084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505*4889*1022*102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UNIT_TABLE_BEAUTIFY" val="smartTable{860bc32b-26e6-4d6e-b50e-1c6557ffe748}"/>
</p:tagLst>
</file>

<file path=ppt/tags/tag5.xml><?xml version="1.0" encoding="utf-8"?>
<p:tagLst xmlns:p="http://schemas.openxmlformats.org/presentationml/2006/main">
  <p:tag name="KSO_WM_UNIT_TABLE_BEAUTIFY" val="smartTable{860bc32b-26e6-4d6e-b50e-1c6557ffe748}"/>
</p:tagLst>
</file>

<file path=ppt/tags/tag6.xml><?xml version="1.0" encoding="utf-8"?>
<p:tagLst xmlns:p="http://schemas.openxmlformats.org/presentationml/2006/main">
  <p:tag name="KSO_WM_UNIT_TABLE_BEAUTIFY" val="smartTable{5ca671c1-0cf8-4ec7-8b1b-4fac5860ad8f}"/>
</p:tagLst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2017</Words>
  <Application>WPS 演示</Application>
  <PresentationFormat>宽屏</PresentationFormat>
  <Paragraphs>267</Paragraphs>
  <Slides>29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Arial</vt:lpstr>
      <vt:lpstr>微软雅黑</vt:lpstr>
      <vt:lpstr>华文中宋</vt:lpstr>
      <vt:lpstr>Wingdings</vt:lpstr>
      <vt:lpstr>Wingdings 2</vt:lpstr>
      <vt:lpstr>Impact</vt:lpstr>
      <vt:lpstr>Arial Unicode MS</vt:lpstr>
      <vt:lpstr>等线</vt:lpstr>
      <vt:lpstr>Wingdings</vt:lpstr>
      <vt:lpstr>Calibri</vt:lpstr>
      <vt:lpstr>A000120140530A99PPBG</vt:lpstr>
      <vt:lpstr>三阶魔方问题的求解</vt:lpstr>
      <vt:lpstr>PowerPoint 演示文稿</vt:lpstr>
      <vt:lpstr>PowerPoint 演示文稿</vt:lpstr>
      <vt:lpstr>1.1 研究背景</vt:lpstr>
      <vt:lpstr>1.1 研究背景</vt:lpstr>
      <vt:lpstr>1.2 研究现状</vt:lpstr>
      <vt:lpstr>1.3 Question</vt:lpstr>
      <vt:lpstr>PowerPoint 演示文稿</vt:lpstr>
      <vt:lpstr>2.1 大体思路</vt:lpstr>
      <vt:lpstr>2.2 符号的解释</vt:lpstr>
      <vt:lpstr>2.3 大体步骤</vt:lpstr>
      <vt:lpstr>2.3 大体步骤</vt:lpstr>
      <vt:lpstr>2.3 大体步骤</vt:lpstr>
      <vt:lpstr>2.3 大体步骤</vt:lpstr>
      <vt:lpstr>PowerPoint 演示文稿</vt:lpstr>
      <vt:lpstr>3.2 页面展现</vt:lpstr>
      <vt:lpstr>3.1 页面跳转</vt:lpstr>
      <vt:lpstr>PowerPoint 演示文稿</vt:lpstr>
      <vt:lpstr>4.1 涂色模块</vt:lpstr>
      <vt:lpstr>4.2 控制模块</vt:lpstr>
      <vt:lpstr>4.3 魔方状态显示模块</vt:lpstr>
      <vt:lpstr>PowerPoint 演示文稿</vt:lpstr>
      <vt:lpstr>5.1 项目测试</vt:lpstr>
      <vt:lpstr>5.1 项目测试</vt:lpstr>
      <vt:lpstr>5.1 项目测试</vt:lpstr>
      <vt:lpstr>5.2 部署环境</vt:lpstr>
      <vt:lpstr>5.3 可视化部署面板</vt:lpstr>
      <vt:lpstr>参考和引用：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Ambition</cp:lastModifiedBy>
  <cp:revision>101</cp:revision>
  <dcterms:created xsi:type="dcterms:W3CDTF">2018-08-10T09:41:00Z</dcterms:created>
  <dcterms:modified xsi:type="dcterms:W3CDTF">2019-12-18T16:25:05Z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